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60" r:id="rId15"/>
    <p:sldId id="25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5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07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9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78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58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4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2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2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2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1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7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7910D-5F5A-40A9-A973-6360D969BB96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51D8-1C82-4E06-9ADF-05F2235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37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13, Lessons 2 &amp; 3 Outlines</a:t>
            </a:r>
          </a:p>
        </p:txBody>
      </p:sp>
    </p:spTree>
    <p:extLst>
      <p:ext uri="{BB962C8B-B14F-4D97-AF65-F5344CB8AC3E}">
        <p14:creationId xmlns:p14="http://schemas.microsoft.com/office/powerpoint/2010/main" val="2705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24" y="2842723"/>
            <a:ext cx="5641672" cy="258701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 smtClean="0"/>
              <a:t>c.	</a:t>
            </a:r>
            <a:r>
              <a:rPr lang="en-US" u="sng" dirty="0" smtClean="0"/>
              <a:t>Functional</a:t>
            </a:r>
            <a:r>
              <a:rPr lang="en-US" dirty="0" smtClean="0"/>
              <a:t> adaptations involve internal body systems that affect organisms’ biochemistry; expanding blood vessels that cool a jackrabbit’s blood is an example of this type of adaptation.</a:t>
            </a:r>
          </a:p>
        </p:txBody>
      </p:sp>
      <p:pic>
        <p:nvPicPr>
          <p:cNvPr id="11266" name="Picture 2" descr="Image result for functional adaptation snake ven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538537"/>
            <a:ext cx="488308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24" y="2538537"/>
            <a:ext cx="5641672" cy="393445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00000"/>
              </a:lnSpc>
              <a:buAutoNum type="arabicPeriod" startAt="3"/>
            </a:pPr>
            <a:r>
              <a:rPr lang="en-US" dirty="0" smtClean="0"/>
              <a:t>A structural adaptation that aids members of a species in blending in with their environment is called </a:t>
            </a:r>
            <a:r>
              <a:rPr lang="en-US" u="sng" dirty="0" smtClean="0"/>
              <a:t>camouflage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409575" indent="-409575">
              <a:lnSpc>
                <a:spcPct val="100000"/>
              </a:lnSpc>
              <a:buNone/>
            </a:pPr>
            <a:r>
              <a:rPr lang="en-US" dirty="0" smtClean="0"/>
              <a:t>4. 	An adaptation in which one species resembles another species is called </a:t>
            </a:r>
            <a:r>
              <a:rPr lang="en-US" u="sng" dirty="0" smtClean="0"/>
              <a:t>mimicry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336550" indent="-336550">
              <a:lnSpc>
                <a:spcPct val="100000"/>
              </a:lnSpc>
              <a:buNone/>
            </a:pPr>
            <a:r>
              <a:rPr lang="en-US" dirty="0" smtClean="0"/>
              <a:t>5. 	The living and nonliving parts of the </a:t>
            </a:r>
            <a:r>
              <a:rPr lang="en-US" u="sng" dirty="0" smtClean="0"/>
              <a:t>environment</a:t>
            </a:r>
            <a:r>
              <a:rPr lang="en-US" dirty="0" smtClean="0"/>
              <a:t> are always changing; species that cannot </a:t>
            </a:r>
            <a:r>
              <a:rPr lang="en-US" u="sng" dirty="0" smtClean="0"/>
              <a:t>adapt</a:t>
            </a:r>
            <a:r>
              <a:rPr lang="en-US" dirty="0" smtClean="0"/>
              <a:t> to such changes will become extinct.</a:t>
            </a:r>
          </a:p>
        </p:txBody>
      </p:sp>
      <p:pic>
        <p:nvPicPr>
          <p:cNvPr id="12290" name="Picture 2" descr="Image result for camoufl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676963"/>
            <a:ext cx="45492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3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 smtClean="0"/>
              <a:t>Darwin’s theory of evolution by </a:t>
            </a:r>
            <a:r>
              <a:rPr lang="en-US" u="sng" dirty="0" smtClean="0"/>
              <a:t>natural selection </a:t>
            </a:r>
            <a:r>
              <a:rPr lang="en-US" dirty="0" smtClean="0"/>
              <a:t>predicts that species will develop adaptations and, therefore, eventually closely match Earth’s changing environment.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u="sng" dirty="0" smtClean="0"/>
              <a:t>Selective breeding</a:t>
            </a:r>
            <a:r>
              <a:rPr lang="en-US" dirty="0" smtClean="0"/>
              <a:t> is the breeding of organisms for desired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13318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629363" cy="41361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 startAt="3"/>
            </a:pPr>
            <a:r>
              <a:rPr lang="en-US" dirty="0" smtClean="0"/>
              <a:t>Darwin realized that </a:t>
            </a:r>
            <a:r>
              <a:rPr lang="en-US" u="sng" dirty="0" smtClean="0"/>
              <a:t>natural selection</a:t>
            </a:r>
            <a:r>
              <a:rPr lang="en-US" dirty="0" smtClean="0"/>
              <a:t> and </a:t>
            </a:r>
            <a:r>
              <a:rPr lang="en-US" u="sng" dirty="0" smtClean="0"/>
              <a:t>selective breeding</a:t>
            </a:r>
            <a:r>
              <a:rPr lang="en-US" dirty="0" smtClean="0"/>
              <a:t> are similar processes.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914400" indent="-457200">
              <a:lnSpc>
                <a:spcPct val="100000"/>
              </a:lnSpc>
              <a:buAutoNum type="alphaLcPeriod"/>
            </a:pPr>
            <a:r>
              <a:rPr lang="en-US" dirty="0" smtClean="0"/>
              <a:t>In </a:t>
            </a:r>
            <a:r>
              <a:rPr lang="en-US" u="sng" dirty="0" smtClean="0"/>
              <a:t>natural selection</a:t>
            </a:r>
            <a:r>
              <a:rPr lang="en-US" dirty="0" smtClean="0"/>
              <a:t>, nature causes the changes in the species; in </a:t>
            </a:r>
            <a:r>
              <a:rPr lang="en-US" u="sng" dirty="0" smtClean="0"/>
              <a:t>selective breeding</a:t>
            </a:r>
            <a:r>
              <a:rPr lang="en-US" dirty="0" smtClean="0"/>
              <a:t>, humans cause the changes in the species</a:t>
            </a:r>
          </a:p>
          <a:p>
            <a:pPr marL="914400" indent="-457200">
              <a:lnSpc>
                <a:spcPct val="100000"/>
              </a:lnSpc>
              <a:buAutoNum type="alphaLcPeriod"/>
            </a:pPr>
            <a:r>
              <a:rPr lang="en-US" dirty="0" smtClean="0"/>
              <a:t>For this reason, Darwin called selective breeding </a:t>
            </a:r>
            <a:r>
              <a:rPr lang="en-US" u="sng" dirty="0" smtClean="0"/>
              <a:t>artificial</a:t>
            </a:r>
            <a:r>
              <a:rPr lang="en-US" dirty="0" smtClean="0"/>
              <a:t> selection.</a:t>
            </a:r>
          </a:p>
          <a:p>
            <a:pPr marL="457200" indent="-457200">
              <a:lnSpc>
                <a:spcPct val="100000"/>
              </a:lnSpc>
              <a:buAutoNum type="alphaLcPeriod"/>
            </a:pPr>
            <a:endParaRPr lang="en-US" dirty="0"/>
          </a:p>
          <a:p>
            <a:pPr marL="409575" indent="-409575">
              <a:lnSpc>
                <a:spcPct val="100000"/>
              </a:lnSpc>
              <a:buNone/>
            </a:pPr>
            <a:r>
              <a:rPr lang="en-US" dirty="0" smtClean="0"/>
              <a:t>4. 	</a:t>
            </a:r>
            <a:r>
              <a:rPr lang="en-US" u="sng" dirty="0" smtClean="0"/>
              <a:t>Artificial selection</a:t>
            </a:r>
            <a:r>
              <a:rPr lang="en-US" dirty="0" smtClean="0"/>
              <a:t> explains and supports Darwin’s theory.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7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6950" y="2336873"/>
            <a:ext cx="5695950" cy="408799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 smtClean="0"/>
              <a:t>Evolution does not occur in a straight line with one species </a:t>
            </a:r>
            <a:r>
              <a:rPr lang="en-US" u="sng" dirty="0" smtClean="0"/>
              <a:t>replacing</a:t>
            </a:r>
            <a:r>
              <a:rPr lang="en-US" dirty="0" smtClean="0"/>
              <a:t> another in a series of orderly steps.</a:t>
            </a:r>
          </a:p>
          <a:p>
            <a:pPr marL="0" indent="0">
              <a:buNone/>
            </a:pPr>
            <a:endParaRPr lang="en-US" dirty="0"/>
          </a:p>
          <a:p>
            <a:pPr marL="577850" indent="-288925">
              <a:lnSpc>
                <a:spcPct val="100000"/>
              </a:lnSpc>
              <a:buNone/>
            </a:pPr>
            <a:r>
              <a:rPr lang="en-US" dirty="0" smtClean="0"/>
              <a:t>	a. Living species that are closely 	related share a common </a:t>
            </a:r>
            <a:r>
              <a:rPr lang="en-US" u="sng" dirty="0" smtClean="0"/>
              <a:t>ancestor</a:t>
            </a:r>
            <a:r>
              <a:rPr lang="en-US" dirty="0" smtClean="0"/>
              <a:t>.</a:t>
            </a:r>
          </a:p>
          <a:p>
            <a:pPr marL="577850" indent="-288925">
              <a:buNone/>
            </a:pPr>
            <a:endParaRPr lang="en-US" dirty="0"/>
          </a:p>
          <a:p>
            <a:pPr marL="577850" indent="-288925">
              <a:lnSpc>
                <a:spcPct val="100000"/>
              </a:lnSpc>
              <a:buNone/>
            </a:pPr>
            <a:r>
              <a:rPr lang="en-US" dirty="0" smtClean="0"/>
              <a:t>	b.	How closely related two species are 	depends when they </a:t>
            </a:r>
            <a:r>
              <a:rPr lang="en-US" u="sng" dirty="0" smtClean="0"/>
              <a:t>diverged</a:t>
            </a:r>
            <a:r>
              <a:rPr lang="en-US" dirty="0" smtClean="0"/>
              <a:t>, or 	split, from their common ancestor. </a:t>
            </a:r>
            <a:endParaRPr lang="en-US" dirty="0"/>
          </a:p>
        </p:txBody>
      </p:sp>
      <p:pic>
        <p:nvPicPr>
          <p:cNvPr id="5" name="Picture 2" descr="Image result for ape phylog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51" y="2780667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8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0279" y="2336873"/>
            <a:ext cx="5929563" cy="3799734"/>
          </a:xfrm>
        </p:spPr>
        <p:txBody>
          <a:bodyPr>
            <a:normAutofit fontScale="70000" lnSpcReduction="20000"/>
          </a:bodyPr>
          <a:lstStyle/>
          <a:p>
            <a:pPr marL="504825" indent="-504825">
              <a:lnSpc>
                <a:spcPct val="120000"/>
              </a:lnSpc>
              <a:buNone/>
            </a:pPr>
            <a:r>
              <a:rPr lang="en-US" dirty="0" smtClean="0"/>
              <a:t>2.	The study of similarities and differences among structures and living species is called </a:t>
            </a:r>
            <a:r>
              <a:rPr lang="en-US" u="sng" dirty="0" smtClean="0"/>
              <a:t>comparative anatomy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577850" indent="-288925">
              <a:lnSpc>
                <a:spcPct val="120000"/>
              </a:lnSpc>
              <a:buNone/>
            </a:pPr>
            <a:r>
              <a:rPr lang="en-US" dirty="0" smtClean="0"/>
              <a:t>	a. Body parts of organisms that are similar in 	position but different in function are called 	</a:t>
            </a:r>
            <a:r>
              <a:rPr lang="en-US" u="sng" dirty="0" smtClean="0"/>
              <a:t>homologous structures</a:t>
            </a:r>
            <a:r>
              <a:rPr lang="en-US" dirty="0" smtClean="0"/>
              <a:t>. The 	forelimbs of 	different mammals are examples.</a:t>
            </a:r>
          </a:p>
          <a:p>
            <a:pPr marL="577850" indent="-288925">
              <a:buNone/>
            </a:pPr>
            <a:endParaRPr lang="en-US" dirty="0"/>
          </a:p>
          <a:p>
            <a:pPr marL="577850" indent="-288925">
              <a:lnSpc>
                <a:spcPct val="120000"/>
              </a:lnSpc>
              <a:buNone/>
            </a:pPr>
            <a:r>
              <a:rPr lang="en-US" dirty="0" smtClean="0"/>
              <a:t>	b.	If species have homologous 	structures, this 	suggests that the species are </a:t>
            </a:r>
            <a:r>
              <a:rPr lang="en-US" u="sng" dirty="0" smtClean="0"/>
              <a:t>related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4" descr="https://classconnection.s3.amazonaws.com/749/flashcards/1369749/jpg/capture-142E08509381BD0233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" y="3302794"/>
            <a:ext cx="46672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7251" y="3190870"/>
            <a:ext cx="5929563" cy="2090748"/>
          </a:xfrm>
        </p:spPr>
        <p:txBody>
          <a:bodyPr>
            <a:normAutofit/>
          </a:bodyPr>
          <a:lstStyle/>
          <a:p>
            <a:pPr marL="504825" indent="-504825">
              <a:lnSpc>
                <a:spcPct val="120000"/>
              </a:lnSpc>
              <a:buNone/>
            </a:pPr>
            <a:r>
              <a:rPr lang="en-US" dirty="0" smtClean="0"/>
              <a:t>c.	The more similar two structures are to each other, the more likely it is that the species have evolved from a recent </a:t>
            </a:r>
            <a:r>
              <a:rPr lang="en-US" u="sng" dirty="0" smtClean="0"/>
              <a:t>common ancestor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4" descr="https://classconnection.s3.amazonaws.com/749/flashcards/1369749/jpg/capture-142E08509381BD0233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" y="3302794"/>
            <a:ext cx="46672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4451" y="2355857"/>
            <a:ext cx="5929563" cy="4042610"/>
          </a:xfrm>
        </p:spPr>
        <p:txBody>
          <a:bodyPr>
            <a:normAutofit/>
          </a:bodyPr>
          <a:lstStyle/>
          <a:p>
            <a:pPr marL="504825" indent="-504825">
              <a:lnSpc>
                <a:spcPct val="120000"/>
              </a:lnSpc>
              <a:buAutoNum type="alphaLcPeriod" startAt="4"/>
            </a:pPr>
            <a:r>
              <a:rPr lang="en-US" u="sng" dirty="0" smtClean="0"/>
              <a:t>Analogous structures</a:t>
            </a:r>
            <a:r>
              <a:rPr lang="en-US" dirty="0" smtClean="0"/>
              <a:t> are body parts that perform a similar function but differ in structure. The wings of flies and birds are examples.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457200" indent="-457200">
              <a:lnSpc>
                <a:spcPct val="120000"/>
              </a:lnSpc>
              <a:buNone/>
            </a:pPr>
            <a:r>
              <a:rPr lang="en-US" dirty="0" smtClean="0"/>
              <a:t>e.	The existence of analogous structures indicates that the species are not </a:t>
            </a:r>
            <a:r>
              <a:rPr lang="en-US" u="sng" dirty="0" smtClean="0"/>
              <a:t>closely</a:t>
            </a:r>
            <a:r>
              <a:rPr lang="en-US" dirty="0" smtClean="0"/>
              <a:t> related.</a:t>
            </a:r>
            <a:endParaRPr lang="en-US" dirty="0"/>
          </a:p>
        </p:txBody>
      </p:sp>
      <p:pic>
        <p:nvPicPr>
          <p:cNvPr id="2050" name="Picture 2" descr="Image result for analogous struc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38" y="2577730"/>
            <a:ext cx="359886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pic>
        <p:nvPicPr>
          <p:cNvPr id="1026" name="Picture 2" descr="Image result for analogous structu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321" y="2423271"/>
            <a:ext cx="1075764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0387" y="3208931"/>
            <a:ext cx="5929563" cy="233645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 startAt="3"/>
            </a:pPr>
            <a:r>
              <a:rPr lang="en-US" dirty="0" smtClean="0"/>
              <a:t>Body parts that have lost their original function through evolution are called </a:t>
            </a:r>
            <a:r>
              <a:rPr lang="en-US" u="sng" dirty="0" smtClean="0"/>
              <a:t>vestigial structures</a:t>
            </a:r>
            <a:r>
              <a:rPr lang="en-US" dirty="0" smtClean="0"/>
              <a:t>. The </a:t>
            </a:r>
            <a:r>
              <a:rPr lang="en-US" u="sng" dirty="0" smtClean="0"/>
              <a:t>wings</a:t>
            </a:r>
            <a:r>
              <a:rPr lang="en-US" dirty="0" smtClean="0"/>
              <a:t> of flightless birds are an example.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4098" name="Picture 2" descr="Image result for vestigial struc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6" y="3005560"/>
            <a:ext cx="51970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Charles Darwin was a(n) </a:t>
            </a:r>
            <a:r>
              <a:rPr lang="en-US" u="sng" dirty="0" smtClean="0"/>
              <a:t>naturalist</a:t>
            </a:r>
            <a:r>
              <a:rPr lang="en-US" dirty="0" smtClean="0"/>
              <a:t>, a person who studies plants and animals by observing them.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Darwin was not the first to develop a theory of </a:t>
            </a:r>
            <a:r>
              <a:rPr lang="en-US" u="sng" dirty="0" smtClean="0"/>
              <a:t>evolution</a:t>
            </a:r>
            <a:r>
              <a:rPr lang="en-US" dirty="0" smtClean="0"/>
              <a:t>, but his theory is the one best supported by evidence today.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The type of tortoise, mockingbird, and finch that live on each of the Galapagos Islands was slightly different; Darwin later figured out that some varieties were different enough to be classified as difference </a:t>
            </a:r>
            <a:r>
              <a:rPr lang="en-US" u="sng" dirty="0" smtClean="0"/>
              <a:t>species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6063" y="2577731"/>
            <a:ext cx="7253887" cy="35988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lphaLcPeriod"/>
            </a:pPr>
            <a:r>
              <a:rPr lang="en-US" dirty="0" smtClean="0"/>
              <a:t>The best explanation for </a:t>
            </a:r>
            <a:r>
              <a:rPr lang="en-US" u="sng" dirty="0" smtClean="0"/>
              <a:t>vestigial structures</a:t>
            </a:r>
            <a:r>
              <a:rPr lang="en-US" dirty="0" smtClean="0"/>
              <a:t> is that the species that have vestigial structures are related to ancestral species that still use the structures for a specific purpose.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457200" indent="-457200">
              <a:lnSpc>
                <a:spcPct val="120000"/>
              </a:lnSpc>
              <a:buNone/>
            </a:pPr>
            <a:r>
              <a:rPr lang="en-US" dirty="0" smtClean="0"/>
              <a:t>b.	Whales have a tiny </a:t>
            </a:r>
            <a:r>
              <a:rPr lang="en-US" u="sng" dirty="0" smtClean="0"/>
              <a:t>pelvic</a:t>
            </a:r>
            <a:r>
              <a:rPr lang="en-US" dirty="0" smtClean="0"/>
              <a:t> bone, which is a vestigial structure for walking on land.</a:t>
            </a:r>
            <a:endParaRPr lang="en-US" dirty="0"/>
          </a:p>
        </p:txBody>
      </p:sp>
      <p:pic>
        <p:nvPicPr>
          <p:cNvPr id="3074" name="Picture 2" descr="Image result for vestigial struc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07" y="2577731"/>
            <a:ext cx="232166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2337" y="2577731"/>
            <a:ext cx="6387613" cy="35988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 startAt="4"/>
            </a:pPr>
            <a:r>
              <a:rPr lang="en-US" dirty="0" smtClean="0"/>
              <a:t>Studying the development of </a:t>
            </a:r>
            <a:r>
              <a:rPr lang="en-US" u="sng" dirty="0" smtClean="0"/>
              <a:t>embryos</a:t>
            </a:r>
            <a:r>
              <a:rPr lang="en-US" dirty="0" smtClean="0"/>
              <a:t> can also provide scientists with evidence that certain species are related.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914400" indent="-457200">
              <a:lnSpc>
                <a:spcPct val="120000"/>
              </a:lnSpc>
              <a:buNone/>
            </a:pPr>
            <a:r>
              <a:rPr lang="en-US" dirty="0" smtClean="0"/>
              <a:t>a. 	</a:t>
            </a:r>
            <a:r>
              <a:rPr lang="en-US" u="sng" dirty="0" smtClean="0"/>
              <a:t>Embryology</a:t>
            </a:r>
            <a:r>
              <a:rPr lang="en-US" dirty="0" smtClean="0"/>
              <a:t> is the study of the development of embryos from fertilization to birth.</a:t>
            </a:r>
            <a:endParaRPr lang="en-US" dirty="0"/>
          </a:p>
        </p:txBody>
      </p:sp>
      <p:pic>
        <p:nvPicPr>
          <p:cNvPr id="5122" name="Picture 2" descr="Image result for embryolo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70" y="2427553"/>
            <a:ext cx="3230828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2337" y="2577731"/>
            <a:ext cx="6387613" cy="3598862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buAutoNum type="alphaLcPeriod" startAt="2"/>
            </a:pPr>
            <a:r>
              <a:rPr lang="en-US" dirty="0" smtClean="0"/>
              <a:t>All species of </a:t>
            </a:r>
            <a:r>
              <a:rPr lang="en-US" u="sng" dirty="0" smtClean="0"/>
              <a:t>vertebrates</a:t>
            </a:r>
            <a:r>
              <a:rPr lang="en-US" dirty="0" smtClean="0"/>
              <a:t> have pharyngeal pouches are some stage during their development.</a:t>
            </a:r>
          </a:p>
          <a:p>
            <a:pPr marL="457200" indent="-457200">
              <a:lnSpc>
                <a:spcPct val="120000"/>
              </a:lnSpc>
              <a:buAutoNum type="alphaLcPeriod" startAt="2"/>
            </a:pPr>
            <a:endParaRPr lang="en-US" dirty="0"/>
          </a:p>
          <a:p>
            <a:pPr marL="457200" indent="-457200">
              <a:lnSpc>
                <a:spcPct val="120000"/>
              </a:lnSpc>
              <a:buAutoNum type="alphaLcPeriod" startAt="2"/>
            </a:pPr>
            <a:r>
              <a:rPr lang="en-US" dirty="0" smtClean="0"/>
              <a:t>The similarities in location and function of the </a:t>
            </a:r>
            <a:r>
              <a:rPr lang="en-US" u="sng" dirty="0" smtClean="0"/>
              <a:t>pharyngeal pouches</a:t>
            </a:r>
            <a:r>
              <a:rPr lang="en-US" dirty="0" smtClean="0"/>
              <a:t> is a sign that the vertebrate species share a common ancestor.</a:t>
            </a:r>
            <a:endParaRPr lang="en-US" dirty="0"/>
          </a:p>
        </p:txBody>
      </p:sp>
      <p:pic>
        <p:nvPicPr>
          <p:cNvPr id="6160" name="Picture 16" descr="https://matthew2262.files.wordpress.com/2012/07/embryo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" y="2706688"/>
            <a:ext cx="46355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2337" y="2577731"/>
            <a:ext cx="6387613" cy="359886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AutoNum type="arabicPeriod" startAt="5"/>
            </a:pPr>
            <a:r>
              <a:rPr lang="en-US" dirty="0" smtClean="0"/>
              <a:t>The study of gene structure and function is called </a:t>
            </a:r>
            <a:r>
              <a:rPr lang="en-US" u="sng" dirty="0" smtClean="0"/>
              <a:t>molecular biology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20000"/>
              </a:lnSpc>
              <a:buAutoNum type="arabicPeriod" startAt="5"/>
            </a:pPr>
            <a:endParaRPr lang="en-US" dirty="0" smtClean="0"/>
          </a:p>
          <a:p>
            <a:pPr marL="914400" indent="-457200">
              <a:lnSpc>
                <a:spcPct val="120000"/>
              </a:lnSpc>
              <a:buAutoNum type="alphaLcPeriod"/>
            </a:pPr>
            <a:r>
              <a:rPr lang="en-US" dirty="0" smtClean="0"/>
              <a:t>The existence of </a:t>
            </a:r>
            <a:r>
              <a:rPr lang="en-US" u="sng" dirty="0" smtClean="0"/>
              <a:t>genes</a:t>
            </a:r>
            <a:r>
              <a:rPr lang="en-US" dirty="0" smtClean="0"/>
              <a:t> provides evidence of evolution because they have been shown to be the source of variation upon which natural selection acts.</a:t>
            </a:r>
          </a:p>
          <a:p>
            <a:pPr marL="914400" indent="-457200">
              <a:lnSpc>
                <a:spcPct val="120000"/>
              </a:lnSpc>
              <a:buAutoNum type="alphaLcPeriod"/>
            </a:pPr>
            <a:endParaRPr lang="en-US" dirty="0" smtClean="0"/>
          </a:p>
          <a:p>
            <a:pPr marL="914400" indent="-457200">
              <a:lnSpc>
                <a:spcPct val="120000"/>
              </a:lnSpc>
              <a:buAutoNum type="alphaLcPeriod"/>
            </a:pPr>
            <a:r>
              <a:rPr lang="en-US" dirty="0" smtClean="0"/>
              <a:t>The more closely related two species are, the more similar their </a:t>
            </a:r>
            <a:r>
              <a:rPr lang="en-US" u="sng" dirty="0" smtClean="0"/>
              <a:t>genes</a:t>
            </a:r>
            <a:r>
              <a:rPr lang="en-US" dirty="0" smtClean="0"/>
              <a:t> and </a:t>
            </a:r>
            <a:r>
              <a:rPr lang="en-US" u="sng" dirty="0" smtClean="0"/>
              <a:t>proteins</a:t>
            </a:r>
            <a:r>
              <a:rPr lang="en-US" dirty="0" smtClean="0"/>
              <a:t> are.</a:t>
            </a:r>
            <a:endParaRPr lang="en-US" dirty="0"/>
          </a:p>
        </p:txBody>
      </p:sp>
      <p:pic>
        <p:nvPicPr>
          <p:cNvPr id="8194" name="Picture 2" descr="Image result for evolution d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7" y="2720447"/>
            <a:ext cx="4700587" cy="33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2337" y="2577731"/>
            <a:ext cx="6387613" cy="359886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None/>
            </a:pPr>
            <a:r>
              <a:rPr lang="en-US" dirty="0" smtClean="0"/>
              <a:t>c. 	Studies in molecular biology have shown that some stretches of </a:t>
            </a:r>
            <a:r>
              <a:rPr lang="en-US" u="sng" dirty="0" smtClean="0"/>
              <a:t>DNA</a:t>
            </a:r>
            <a:r>
              <a:rPr lang="en-US" dirty="0" smtClean="0"/>
              <a:t> that are common to many species change through time at steady, predictable rates like a kind of molecular clock.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457200" indent="-457200">
              <a:lnSpc>
                <a:spcPct val="120000"/>
              </a:lnSpc>
              <a:buNone/>
            </a:pPr>
            <a:r>
              <a:rPr lang="en-US" dirty="0" smtClean="0"/>
              <a:t>d. 	Scientists use this molecular clock to estimate the time in the past when living species </a:t>
            </a:r>
            <a:r>
              <a:rPr lang="en-US" u="sng" dirty="0" smtClean="0"/>
              <a:t>diverged</a:t>
            </a:r>
            <a:r>
              <a:rPr lang="en-US" dirty="0" smtClean="0"/>
              <a:t> from common ancestors.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470" y="2808871"/>
            <a:ext cx="4699000" cy="31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The Study of Evolution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2337" y="2189748"/>
            <a:ext cx="6387613" cy="442762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Since the publication of Darwin’s theory, scientists have </a:t>
            </a:r>
            <a:r>
              <a:rPr lang="en-US" u="sng" dirty="0" smtClean="0"/>
              <a:t>confirmed</a:t>
            </a:r>
            <a:r>
              <a:rPr lang="en-US" dirty="0" smtClean="0"/>
              <a:t>, refined and </a:t>
            </a:r>
            <a:r>
              <a:rPr lang="en-US" u="sng" dirty="0" smtClean="0"/>
              <a:t>extended</a:t>
            </a:r>
            <a:r>
              <a:rPr lang="en-US" dirty="0" smtClean="0"/>
              <a:t> his work.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Scientific studies of fossils, anatomy, embryology, and molecular biology have provided evidence of relatedness among </a:t>
            </a:r>
            <a:r>
              <a:rPr lang="en-US" u="sng" dirty="0" smtClean="0"/>
              <a:t>living</a:t>
            </a:r>
            <a:r>
              <a:rPr lang="en-US" dirty="0" smtClean="0"/>
              <a:t> and </a:t>
            </a:r>
            <a:r>
              <a:rPr lang="en-US" u="sng" dirty="0" smtClean="0"/>
              <a:t>extinct</a:t>
            </a:r>
            <a:r>
              <a:rPr lang="en-US" dirty="0" smtClean="0"/>
              <a:t> species.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dirty="0"/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 smtClean="0"/>
              <a:t>The continuous discovery of new </a:t>
            </a:r>
            <a:r>
              <a:rPr lang="en-US" u="sng" dirty="0" smtClean="0"/>
              <a:t>fossils</a:t>
            </a:r>
            <a:r>
              <a:rPr lang="en-US" dirty="0" smtClean="0"/>
              <a:t> that have features of species that lived before and after them is strong evidence of evolution of species.</a:t>
            </a:r>
            <a:endParaRPr lang="en-US" dirty="0"/>
          </a:p>
        </p:txBody>
      </p:sp>
      <p:pic>
        <p:nvPicPr>
          <p:cNvPr id="10242" name="Picture 2" descr="Image result for fossils evolution evide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8" y="2603500"/>
            <a:ext cx="454674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The Study of Evolution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481252"/>
            <a:ext cx="10605300" cy="35993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None/>
            </a:pPr>
            <a:r>
              <a:rPr lang="en-US" dirty="0" smtClean="0"/>
              <a:t>4. 	Scientists today are studying how </a:t>
            </a:r>
            <a:r>
              <a:rPr lang="en-US" u="sng" dirty="0" smtClean="0"/>
              <a:t>genes</a:t>
            </a:r>
            <a:r>
              <a:rPr lang="en-US" dirty="0" smtClean="0"/>
              <a:t> can be reorganized in simple ways that cause dramatic changes in organisms.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457200" indent="-457200">
              <a:lnSpc>
                <a:spcPct val="120000"/>
              </a:lnSpc>
              <a:buNone/>
            </a:pPr>
            <a:r>
              <a:rPr lang="en-US" dirty="0" smtClean="0"/>
              <a:t>5. 	Though scientists now study evolution at the </a:t>
            </a:r>
            <a:r>
              <a:rPr lang="en-US" u="sng" dirty="0" smtClean="0"/>
              <a:t>molecular</a:t>
            </a:r>
            <a:r>
              <a:rPr lang="en-US" dirty="0" smtClean="0"/>
              <a:t> level, the basic principles of Darwin’s theory of evolution by natural selection have remained unchanged for more than </a:t>
            </a:r>
            <a:r>
              <a:rPr lang="en-US" u="sng" dirty="0" smtClean="0"/>
              <a:t>150</a:t>
            </a:r>
            <a:r>
              <a:rPr lang="en-US" dirty="0" smtClean="0"/>
              <a:t>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Darwin’s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8885" y="2621505"/>
            <a:ext cx="6809874" cy="345409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 smtClean="0"/>
              <a:t>Darwin noticed that there was a relationship between each </a:t>
            </a:r>
            <a:r>
              <a:rPr lang="en-US" u="sng" dirty="0" smtClean="0"/>
              <a:t>species</a:t>
            </a:r>
            <a:r>
              <a:rPr lang="en-US" dirty="0" smtClean="0"/>
              <a:t> and the food sources of the island it lived on.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 smtClean="0"/>
              <a:t>The species of tortoise that lived on an island with tall cacti had </a:t>
            </a:r>
            <a:r>
              <a:rPr lang="en-US" u="sng" dirty="0" smtClean="0"/>
              <a:t>long</a:t>
            </a:r>
            <a:r>
              <a:rPr lang="en-US" dirty="0" smtClean="0"/>
              <a:t> necks; the species of tortoise that lived on an island with lots of short grass had </a:t>
            </a:r>
            <a:r>
              <a:rPr lang="en-US" u="sng" dirty="0" smtClean="0"/>
              <a:t>short</a:t>
            </a:r>
            <a:r>
              <a:rPr lang="en-US" dirty="0" smtClean="0"/>
              <a:t> necks.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1030" name="Picture 6" descr="Giant Tortoise -The shells and neck lengths of Giant tortoises evolved based on availability of food. If food was ground level, shorter necks. If food was higher up a longer neck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43" y="2336873"/>
            <a:ext cx="300951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hort necked galapagos torto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87" y="4413183"/>
            <a:ext cx="303777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Darwin’s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7011" y="2621505"/>
            <a:ext cx="6809874" cy="3454096"/>
          </a:xfrm>
        </p:spPr>
        <p:txBody>
          <a:bodyPr>
            <a:normAutofit/>
          </a:bodyPr>
          <a:lstStyle/>
          <a:p>
            <a:pPr marL="336550" indent="-336550">
              <a:lnSpc>
                <a:spcPct val="100000"/>
              </a:lnSpc>
              <a:buNone/>
            </a:pPr>
            <a:r>
              <a:rPr lang="en-US" dirty="0" smtClean="0"/>
              <a:t>3. </a:t>
            </a:r>
            <a:r>
              <a:rPr lang="en-US" dirty="0"/>
              <a:t>Darwin though all the Galapagos tortoises </a:t>
            </a:r>
            <a:r>
              <a:rPr lang="en-US" dirty="0" smtClean="0"/>
              <a:t>shared </a:t>
            </a:r>
            <a:r>
              <a:rPr lang="en-US" dirty="0"/>
              <a:t>a common </a:t>
            </a:r>
            <a:r>
              <a:rPr lang="en-US" u="sng" dirty="0"/>
              <a:t>ancestor</a:t>
            </a:r>
            <a:r>
              <a:rPr lang="en-US" dirty="0"/>
              <a:t> that came to one of the islands millions of years ago</a:t>
            </a:r>
            <a:r>
              <a:rPr lang="en-US" dirty="0" smtClean="0"/>
              <a:t>.</a:t>
            </a:r>
          </a:p>
          <a:p>
            <a:pPr marL="336550" indent="-336550">
              <a:lnSpc>
                <a:spcPct val="100000"/>
              </a:lnSpc>
              <a:buNone/>
            </a:pPr>
            <a:endParaRPr lang="en-US" dirty="0"/>
          </a:p>
          <a:p>
            <a:pPr marL="336550" indent="-336550">
              <a:lnSpc>
                <a:spcPct val="100000"/>
              </a:lnSpc>
              <a:buNone/>
            </a:pPr>
            <a:r>
              <a:rPr lang="en-US" dirty="0" smtClean="0"/>
              <a:t>4.	Darwin knew that in any species, members of the same species each have slight differences, called </a:t>
            </a:r>
            <a:r>
              <a:rPr lang="en-US" u="sng" dirty="0" smtClean="0"/>
              <a:t>variations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5122" name="Picture 2" descr="Image result for short necked galapagos tort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9" y="2741820"/>
            <a:ext cx="438817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Darwin’s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6550" indent="-336550">
              <a:lnSpc>
                <a:spcPct val="100000"/>
              </a:lnSpc>
              <a:buNone/>
            </a:pPr>
            <a:r>
              <a:rPr lang="en-US" dirty="0" smtClean="0"/>
              <a:t>a.	Darwin knew that food is a(n) </a:t>
            </a:r>
            <a:r>
              <a:rPr lang="en-US" u="sng" dirty="0" smtClean="0"/>
              <a:t>limiting</a:t>
            </a:r>
            <a:r>
              <a:rPr lang="en-US" dirty="0" smtClean="0"/>
              <a:t> resource, so members of a species that live in the same area compete for food.</a:t>
            </a:r>
          </a:p>
          <a:p>
            <a:pPr marL="336550" indent="-336550">
              <a:lnSpc>
                <a:spcPct val="100000"/>
              </a:lnSpc>
              <a:buNone/>
            </a:pPr>
            <a:endParaRPr lang="en-US" dirty="0"/>
          </a:p>
          <a:p>
            <a:pPr marL="336550" indent="-336550">
              <a:lnSpc>
                <a:spcPct val="100000"/>
              </a:lnSpc>
              <a:buNone/>
            </a:pPr>
            <a:r>
              <a:rPr lang="en-US" dirty="0" smtClean="0"/>
              <a:t>b.	If a variation </a:t>
            </a:r>
            <a:r>
              <a:rPr lang="en-US" u="sng" dirty="0" smtClean="0"/>
              <a:t>benefited</a:t>
            </a:r>
            <a:r>
              <a:rPr lang="en-US" dirty="0" smtClean="0"/>
              <a:t> a tortoise, allowing it to compete for food better than other tortoises, the tortoise lived longer, reproduced more, and passed on its variations to its </a:t>
            </a:r>
            <a:r>
              <a:rPr lang="en-US" u="sng" dirty="0" smtClean="0"/>
              <a:t>offspring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03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Darwin’s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 startAt="6"/>
            </a:pPr>
            <a:r>
              <a:rPr lang="en-US" u="sng" dirty="0" smtClean="0"/>
              <a:t>Natural selection</a:t>
            </a:r>
            <a:r>
              <a:rPr lang="en-US" dirty="0" smtClean="0"/>
              <a:t> is the process by which populations of organisms with variations that help them survive in their environments: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- live longer,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- compete better,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- and reproduce more</a:t>
            </a:r>
          </a:p>
          <a:p>
            <a:pPr marL="336550" indent="-336550">
              <a:lnSpc>
                <a:spcPct val="10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than populations that do not have the </a:t>
            </a:r>
            <a:r>
              <a:rPr lang="en-US" u="sng" dirty="0" smtClean="0"/>
              <a:t>variations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5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28960" y="2336573"/>
            <a:ext cx="5641672" cy="35993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 smtClean="0"/>
              <a:t>A(n) </a:t>
            </a:r>
            <a:r>
              <a:rPr lang="en-US" u="sng" dirty="0" smtClean="0"/>
              <a:t>adaptation</a:t>
            </a:r>
            <a:r>
              <a:rPr lang="en-US" dirty="0" smtClean="0"/>
              <a:t> is a characteristic of a species that enables the species to survive in its environment.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dirty="0" smtClean="0"/>
              <a:t>Scientists classify adaptations into </a:t>
            </a:r>
            <a:r>
              <a:rPr lang="en-US" u="sng" dirty="0" smtClean="0"/>
              <a:t>three</a:t>
            </a:r>
            <a:r>
              <a:rPr lang="en-US" dirty="0" smtClean="0"/>
              <a:t> categories.</a:t>
            </a:r>
          </a:p>
        </p:txBody>
      </p:sp>
      <p:pic>
        <p:nvPicPr>
          <p:cNvPr id="6146" name="Picture 2" descr="Image result for adap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6" y="2490311"/>
            <a:ext cx="5131165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5213" y="2842723"/>
            <a:ext cx="5641672" cy="258701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 smtClean="0"/>
              <a:t>a.	</a:t>
            </a:r>
            <a:r>
              <a:rPr lang="en-US" u="sng" dirty="0" smtClean="0"/>
              <a:t>Structural</a:t>
            </a:r>
            <a:r>
              <a:rPr lang="en-US" dirty="0" smtClean="0"/>
              <a:t> adaptations involve shape, size, color and other physical features; the length of the Galapagos tortoise species’ neck is an example of this type of adaptation.</a:t>
            </a:r>
          </a:p>
        </p:txBody>
      </p:sp>
      <p:pic>
        <p:nvPicPr>
          <p:cNvPr id="9220" name="Picture 4" descr="Image result for adap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16" y="2764630"/>
            <a:ext cx="417040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5213" y="3309317"/>
            <a:ext cx="5641672" cy="258701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None/>
            </a:pPr>
            <a:r>
              <a:rPr lang="en-US" dirty="0" smtClean="0"/>
              <a:t>b.	</a:t>
            </a:r>
            <a:r>
              <a:rPr lang="en-US" u="sng" dirty="0" smtClean="0"/>
              <a:t>Behavioral</a:t>
            </a:r>
            <a:r>
              <a:rPr lang="en-US" dirty="0" smtClean="0"/>
              <a:t> adaptations involve the way organisms at; hunting at night is an example of this type of adaptation.</a:t>
            </a:r>
          </a:p>
        </p:txBody>
      </p:sp>
      <p:pic>
        <p:nvPicPr>
          <p:cNvPr id="10246" name="Picture 6" descr="Image result for behavioral adap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376130"/>
            <a:ext cx="4700588" cy="35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1643</TotalTime>
  <Words>723</Words>
  <Application>Microsoft Office PowerPoint</Application>
  <PresentationFormat>Widescreen</PresentationFormat>
  <Paragraphs>106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Trebuchet MS</vt:lpstr>
      <vt:lpstr>Berlin</vt:lpstr>
      <vt:lpstr>Evolution</vt:lpstr>
      <vt:lpstr>A. Charles Darwin</vt:lpstr>
      <vt:lpstr>B. Darwin’s Theory</vt:lpstr>
      <vt:lpstr>B. Darwin’s Theory</vt:lpstr>
      <vt:lpstr>B. Darwin’s Theory</vt:lpstr>
      <vt:lpstr>B. Darwin’s Theory</vt:lpstr>
      <vt:lpstr>C. Adaptations</vt:lpstr>
      <vt:lpstr>C. Adaptations</vt:lpstr>
      <vt:lpstr>C. Adaptations</vt:lpstr>
      <vt:lpstr>C. Adaptations</vt:lpstr>
      <vt:lpstr>C. Adaptations</vt:lpstr>
      <vt:lpstr>D. Artificial Selection</vt:lpstr>
      <vt:lpstr>D. Artificial Selection</vt:lpstr>
      <vt:lpstr>A. Evidence for Evolution</vt:lpstr>
      <vt:lpstr>A. Evidence for Evolution</vt:lpstr>
      <vt:lpstr>A. Evidence for Evolution</vt:lpstr>
      <vt:lpstr>A. Evidence for Evolution</vt:lpstr>
      <vt:lpstr>A. Evidence for Evolution</vt:lpstr>
      <vt:lpstr>A. Evidence for Evolution</vt:lpstr>
      <vt:lpstr>A. Evidence for Evolution</vt:lpstr>
      <vt:lpstr>A. Evidence for Evolution</vt:lpstr>
      <vt:lpstr>A. Evidence for Evolution</vt:lpstr>
      <vt:lpstr>A. Evidence for Evolution</vt:lpstr>
      <vt:lpstr>A. Evidence for Evolution</vt:lpstr>
      <vt:lpstr>B. The Study of Evolution Today</vt:lpstr>
      <vt:lpstr>B. The Study of Evolution Today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Suni Chutkan</dc:creator>
  <cp:lastModifiedBy>Suni Chutkan</cp:lastModifiedBy>
  <cp:revision>29</cp:revision>
  <dcterms:created xsi:type="dcterms:W3CDTF">2017-05-22T16:15:00Z</dcterms:created>
  <dcterms:modified xsi:type="dcterms:W3CDTF">2017-05-24T12:13:42Z</dcterms:modified>
</cp:coreProperties>
</file>