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85" r:id="rId8"/>
    <p:sldId id="277" r:id="rId9"/>
    <p:sldId id="278" r:id="rId10"/>
    <p:sldId id="279" r:id="rId11"/>
    <p:sldId id="281" r:id="rId12"/>
    <p:sldId id="286" r:id="rId13"/>
    <p:sldId id="283" r:id="rId14"/>
    <p:sldId id="284" r:id="rId15"/>
    <p:sldId id="282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8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5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275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661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5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6861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814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654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340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502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364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35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200" dirty="0" smtClean="0"/>
              <a:t>heredity</a:t>
            </a:r>
            <a:endParaRPr lang="en-US" sz="6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n. the </a:t>
            </a:r>
            <a:r>
              <a:rPr lang="en-US" sz="2200" dirty="0"/>
              <a:t>passing on of physical or mental characteristics genetically from one generation to another.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15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Complex patterns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651760"/>
            <a:ext cx="9784080" cy="420624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dirty="0" smtClean="0"/>
              <a:t>Unlike the genes in Mendel’s pea plants, some genes have </a:t>
            </a:r>
            <a:r>
              <a:rPr lang="en-US" u="sng" dirty="0" smtClean="0"/>
              <a:t>multiple</a:t>
            </a:r>
            <a:r>
              <a:rPr lang="en-US" dirty="0" smtClean="0"/>
              <a:t> alleles.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4. 	ABO </a:t>
            </a:r>
            <a:r>
              <a:rPr lang="en-US" u="sng" dirty="0" smtClean="0"/>
              <a:t>blood</a:t>
            </a:r>
            <a:r>
              <a:rPr lang="en-US" dirty="0" smtClean="0"/>
              <a:t> type is a trait that is determined by multiple alleles.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4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Complex patterns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826" y="2997236"/>
            <a:ext cx="4754880" cy="420624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/>
              <a:t>5. 	</a:t>
            </a:r>
            <a:r>
              <a:rPr lang="en-US" u="sng" dirty="0" smtClean="0"/>
              <a:t>Polygenic inheritance</a:t>
            </a:r>
            <a:r>
              <a:rPr lang="en-US" dirty="0" smtClean="0"/>
              <a:t> occurs when multiple genes determine the phenotype of a trait.</a:t>
            </a:r>
          </a:p>
          <a:p>
            <a:pPr marL="457200" indent="-457200">
              <a:buNone/>
            </a:pPr>
            <a:endParaRPr lang="en-US" dirty="0"/>
          </a:p>
          <a:p>
            <a:pPr marL="457200" indent="-457200">
              <a:buNone/>
            </a:pPr>
            <a:r>
              <a:rPr lang="en-US" dirty="0" smtClean="0"/>
              <a:t>6. 	Human eye </a:t>
            </a:r>
            <a:r>
              <a:rPr lang="en-US" u="sng" dirty="0" smtClean="0"/>
              <a:t>color</a:t>
            </a:r>
            <a:r>
              <a:rPr lang="en-US" dirty="0" smtClean="0"/>
              <a:t> is an example of polygenic inheritance.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Image result for polygenic traits eye col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40" y="2416268"/>
            <a:ext cx="373002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have tons of possibilities</a:t>
            </a:r>
            <a:endParaRPr lang="en-US" dirty="0"/>
          </a:p>
        </p:txBody>
      </p:sp>
      <p:pic>
        <p:nvPicPr>
          <p:cNvPr id="13314" name="Picture 2" descr="Image result for mixed race twi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20" y="2350997"/>
            <a:ext cx="7488678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0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Genes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53727"/>
            <a:ext cx="9784080" cy="42062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Genes</a:t>
            </a:r>
            <a:r>
              <a:rPr lang="en-US" dirty="0" smtClean="0"/>
              <a:t> are not the only factors that can affect phenotypes. An organism’s </a:t>
            </a:r>
            <a:r>
              <a:rPr lang="en-US" u="sng" dirty="0" smtClean="0"/>
              <a:t>environment</a:t>
            </a:r>
            <a:r>
              <a:rPr lang="en-US" dirty="0" smtClean="0"/>
              <a:t> can also affect its phenotype.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flower color of one type of hydrangea is determined by the </a:t>
            </a:r>
            <a:r>
              <a:rPr lang="en-US" u="sng" dirty="0" smtClean="0"/>
              <a:t>soil</a:t>
            </a:r>
            <a:r>
              <a:rPr lang="en-US" dirty="0" smtClean="0"/>
              <a:t> in which the hydrangea grows.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Healthy</a:t>
            </a:r>
            <a:r>
              <a:rPr lang="en-US" dirty="0" smtClean="0"/>
              <a:t> choices can affect a person’s phenotype.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vs. nurture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94068"/>
            <a:ext cx="9784080" cy="4206240"/>
          </a:xfrm>
        </p:spPr>
        <p:txBody>
          <a:bodyPr/>
          <a:lstStyle/>
          <a:p>
            <a:r>
              <a:rPr lang="en-US" dirty="0" smtClean="0"/>
              <a:t>How much are you affected by your genetics and how much are you influenced by your environment?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Mix of both?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Ex. intelligence, obesity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47856"/>
            <a:ext cx="9784080" cy="42062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a partner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each partner’s phenotypes and determine genotypes for given traits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Draw Punnett squares for each trait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Randomly select traits of hypothetical offspring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Draw offspring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Completed projected should include lists of phenotypes and genotypes, Punnett squares and drawing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Extra credit is possible is your project is neat, thorough and organized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shape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59" y="2888581"/>
            <a:ext cx="10972800" cy="21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Cleft chin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59" y="3262813"/>
            <a:ext cx="10972800" cy="17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59" y="3336007"/>
            <a:ext cx="10972800" cy="21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Widow’s peak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59" y="3301917"/>
            <a:ext cx="10972800" cy="199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What controls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356" y="2146151"/>
            <a:ext cx="4754880" cy="420624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Inside each cell is a nucleus that contains threadlike structures called </a:t>
            </a:r>
            <a:r>
              <a:rPr lang="en-US" u="sng" dirty="0" smtClean="0"/>
              <a:t>chromosomes</a:t>
            </a:r>
          </a:p>
          <a:p>
            <a:pPr marL="457200" indent="-457200">
              <a:buFont typeface="+mj-lt"/>
              <a:buAutoNum type="arabicPeriod"/>
            </a:pPr>
            <a:endParaRPr lang="en-US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Mendel’s factors are parts of chromosomes, and each cell in offspring contains chromosomes from both </a:t>
            </a:r>
            <a:r>
              <a:rPr lang="en-US" u="sng" dirty="0" smtClean="0"/>
              <a:t>parents</a:t>
            </a:r>
          </a:p>
          <a:p>
            <a:pPr marL="457200" indent="-457200">
              <a:buFont typeface="+mj-lt"/>
              <a:buAutoNum type="arabicPeriod"/>
            </a:pPr>
            <a:endParaRPr lang="en-US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A(n) </a:t>
            </a:r>
            <a:r>
              <a:rPr lang="en-US" u="sng" dirty="0" smtClean="0"/>
              <a:t>gene</a:t>
            </a:r>
            <a:r>
              <a:rPr lang="en-US" dirty="0" smtClean="0"/>
              <a:t> is a section on a chromosomes that has genetic information for one trait.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chromosome nucle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26" y="2534771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spacing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59" y="3411705"/>
            <a:ext cx="10972800" cy="16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shape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59" y="3436018"/>
            <a:ext cx="10972800" cy="17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size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59" y="3301416"/>
            <a:ext cx="10972800" cy="17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Eyelash length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59" y="3469857"/>
            <a:ext cx="10972800" cy="15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 shape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59" y="3301665"/>
            <a:ext cx="10972800" cy="16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 size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59" y="3532020"/>
            <a:ext cx="10972800" cy="14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Freckles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59" y="3272589"/>
            <a:ext cx="10972800" cy="15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59" y="3513221"/>
            <a:ext cx="10972800" cy="158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earlobes</a:t>
            </a:r>
            <a:endParaRPr lang="en-US" dirty="0"/>
          </a:p>
        </p:txBody>
      </p:sp>
      <p:pic>
        <p:nvPicPr>
          <p:cNvPr id="1026" name="Picture 2" descr="Image result for attached unattached earlob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59" y="2370452"/>
            <a:ext cx="5486400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759" y="2241884"/>
            <a:ext cx="5486400" cy="403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What controls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356" y="2320963"/>
            <a:ext cx="4754880" cy="420624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/>
              <a:t>4.	The different forms of a gene are called </a:t>
            </a:r>
            <a:r>
              <a:rPr lang="en-US" u="sng" dirty="0" smtClean="0"/>
              <a:t>alleles</a:t>
            </a:r>
            <a:r>
              <a:rPr lang="en-US" dirty="0" smtClean="0"/>
              <a:t>.</a:t>
            </a:r>
            <a:endParaRPr lang="en-US" u="sng" dirty="0" smtClean="0"/>
          </a:p>
          <a:p>
            <a:pPr marL="457200" indent="-457200">
              <a:buFont typeface="+mj-lt"/>
              <a:buAutoNum type="arabicPeriod"/>
            </a:pPr>
            <a:endParaRPr lang="en-US" u="sng" dirty="0" smtClean="0"/>
          </a:p>
          <a:p>
            <a:pPr marL="457200" indent="-457200">
              <a:buNone/>
            </a:pPr>
            <a:r>
              <a:rPr lang="en-US" dirty="0" smtClean="0"/>
              <a:t>5.	Geneticists refer to how a trait appears, or is expressed, as the trait’s </a:t>
            </a:r>
            <a:r>
              <a:rPr lang="en-US" u="sng" dirty="0" smtClean="0"/>
              <a:t>phenotype</a:t>
            </a:r>
            <a:r>
              <a:rPr lang="en-US" dirty="0" smtClean="0"/>
              <a:t>.</a:t>
            </a: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pPr marL="457200" indent="-457200">
              <a:buNone/>
            </a:pPr>
            <a:r>
              <a:rPr lang="en-US" dirty="0" smtClean="0"/>
              <a:t>6.	The two alleles that control the phenotype of a trait are called the trait’s </a:t>
            </a:r>
            <a:r>
              <a:rPr lang="en-US" u="sng" dirty="0" smtClean="0"/>
              <a:t>genotype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6" name="Picture 4" descr="Image result for alle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03" y="2397908"/>
            <a:ext cx="4754562" cy="40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6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759" y="2468229"/>
            <a:ext cx="5486400" cy="36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color (polygenic inheritance)</a:t>
            </a:r>
            <a:endParaRPr lang="en-US" dirty="0"/>
          </a:p>
        </p:txBody>
      </p:sp>
      <p:pic>
        <p:nvPicPr>
          <p:cNvPr id="9218" name="Picture 2" descr="Image result for polygenic trai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59" y="2394137"/>
            <a:ext cx="7315200" cy="37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What controls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356" y="2320963"/>
            <a:ext cx="4754880" cy="42062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In genetics, </a:t>
            </a:r>
            <a:r>
              <a:rPr lang="en-US" u="sng" dirty="0" smtClean="0"/>
              <a:t>uppercase</a:t>
            </a:r>
            <a:r>
              <a:rPr lang="en-US" dirty="0" smtClean="0"/>
              <a:t> letters represent dominant alleles, and </a:t>
            </a:r>
            <a:r>
              <a:rPr lang="en-US" u="sng" dirty="0" smtClean="0"/>
              <a:t>lowercase</a:t>
            </a:r>
            <a:r>
              <a:rPr lang="en-US" dirty="0" smtClean="0"/>
              <a:t> letters represent recessive alleles.</a:t>
            </a:r>
            <a:endParaRPr lang="en-US" u="sng" dirty="0" smtClean="0"/>
          </a:p>
          <a:p>
            <a:pPr marL="457200" indent="-457200">
              <a:buFont typeface="+mj-lt"/>
              <a:buAutoNum type="alphaLcPeriod"/>
            </a:pPr>
            <a:endParaRPr lang="en-US" u="sng" dirty="0" smtClean="0"/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When two alleles of a gene are the same, its genotype is </a:t>
            </a:r>
            <a:r>
              <a:rPr lang="en-US" u="sng" dirty="0" smtClean="0"/>
              <a:t>homozygous</a:t>
            </a:r>
            <a:r>
              <a:rPr lang="en-US" dirty="0" smtClean="0"/>
              <a:t>.</a:t>
            </a:r>
            <a:endParaRPr lang="en-US" u="sng" dirty="0" smtClean="0"/>
          </a:p>
          <a:p>
            <a:pPr marL="457200" indent="-457200">
              <a:buFont typeface="+mj-lt"/>
              <a:buAutoNum type="alphaLcPeriod"/>
            </a:pPr>
            <a:endParaRPr lang="en-US" u="sng" dirty="0" smtClean="0"/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If two alleles of a gene are different, its genotype is </a:t>
            </a:r>
            <a:r>
              <a:rPr lang="en-US" u="sng" dirty="0" smtClean="0"/>
              <a:t>heterozygous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098" name="Picture 2" descr="Image result for alle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85" y="3019826"/>
            <a:ext cx="5943600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Modeling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120" y="2509222"/>
            <a:ext cx="4754880" cy="42062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a situation based on chance, such as flipping a coin, the chance of getting an outcome can be represented by a(n) </a:t>
            </a:r>
            <a:r>
              <a:rPr lang="en-US" u="sng" dirty="0" smtClean="0"/>
              <a:t>ratio</a:t>
            </a:r>
            <a:r>
              <a:rPr lang="en-US" dirty="0" smtClean="0"/>
              <a:t> such as 50:50 or 1:1.</a:t>
            </a:r>
            <a:endParaRPr lang="en-US" u="sng" dirty="0" smtClean="0"/>
          </a:p>
          <a:p>
            <a:pPr marL="457200" indent="-457200">
              <a:buFont typeface="+mj-lt"/>
              <a:buAutoNum type="arabicPeriod"/>
            </a:pPr>
            <a:endParaRPr lang="en-US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A(n) </a:t>
            </a:r>
            <a:r>
              <a:rPr lang="en-US" u="sng" dirty="0" smtClean="0"/>
              <a:t>Punnett square</a:t>
            </a:r>
            <a:r>
              <a:rPr lang="en-US" dirty="0" smtClean="0"/>
              <a:t> is a model that is used to predict possible genotypes and phenotypes of offspring.</a:t>
            </a: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endParaRPr lang="en-US" dirty="0"/>
          </a:p>
        </p:txBody>
      </p:sp>
      <p:pic>
        <p:nvPicPr>
          <p:cNvPr id="5122" name="Picture 2" descr="Image result for punnett squa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26" y="2320963"/>
            <a:ext cx="4754562" cy="40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9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Modeling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120" y="2509222"/>
            <a:ext cx="4754880" cy="42062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To create a Punnett square, you need to know the </a:t>
            </a:r>
            <a:r>
              <a:rPr lang="en-US" u="sng" dirty="0" smtClean="0"/>
              <a:t>genotype</a:t>
            </a:r>
            <a:r>
              <a:rPr lang="en-US" dirty="0" smtClean="0"/>
              <a:t> of both parents.</a:t>
            </a:r>
            <a:endParaRPr lang="en-US" u="sng" dirty="0" smtClean="0"/>
          </a:p>
          <a:p>
            <a:pPr marL="457200" indent="-457200">
              <a:buFont typeface="+mj-lt"/>
              <a:buAutoNum type="alphaLcPeriod"/>
            </a:pPr>
            <a:endParaRPr lang="en-US" u="sng" dirty="0" smtClean="0"/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If you count large numbers of </a:t>
            </a:r>
            <a:r>
              <a:rPr lang="en-US" u="sng" dirty="0" smtClean="0"/>
              <a:t>offspring</a:t>
            </a:r>
            <a:r>
              <a:rPr lang="en-US" dirty="0" smtClean="0"/>
              <a:t> from a particular cross, the overall ratio will be close to the ratio predicted by the Punnett square.</a:t>
            </a: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endParaRPr lang="en-US" dirty="0"/>
          </a:p>
        </p:txBody>
      </p:sp>
      <p:pic>
        <p:nvPicPr>
          <p:cNvPr id="6146" name="Picture 2" descr="Image result for punnett squa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37" y="2385629"/>
            <a:ext cx="4754562" cy="35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6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Modeling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120" y="3348901"/>
            <a:ext cx="4754880" cy="420624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/>
              <a:t>3. 	A(n) </a:t>
            </a:r>
            <a:r>
              <a:rPr lang="en-US" u="sng" dirty="0" smtClean="0"/>
              <a:t>pedigree</a:t>
            </a:r>
            <a:r>
              <a:rPr lang="en-US" dirty="0" smtClean="0"/>
              <a:t> is a diagram that shows phenotypes of genetically related family members. It also gives clues about their </a:t>
            </a:r>
            <a:r>
              <a:rPr lang="en-US" u="sng" dirty="0" smtClean="0"/>
              <a:t>genotypes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2290" name="Picture 2" descr="Image result for pedigree ch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777580"/>
            <a:ext cx="4754562" cy="26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Complex patterns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826" y="2997236"/>
            <a:ext cx="4754880" cy="42062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Alleles show </a:t>
            </a:r>
            <a:r>
              <a:rPr lang="en-US" u="sng" dirty="0" smtClean="0"/>
              <a:t>incomplete dominance </a:t>
            </a:r>
            <a:r>
              <a:rPr lang="en-US" dirty="0" smtClean="0"/>
              <a:t>when the offspring’s phenotype is a blend of the parents’ phenotypes.</a:t>
            </a: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ex. skin color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2" name="Picture 4" descr="Image result for incomplete domina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470514"/>
            <a:ext cx="4754562" cy="32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Complex patterns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826" y="2997236"/>
            <a:ext cx="4754880" cy="420624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/>
              <a:t>2. 	Alleles show </a:t>
            </a:r>
            <a:r>
              <a:rPr lang="en-US" u="sng" dirty="0" smtClean="0"/>
              <a:t>codominance</a:t>
            </a:r>
            <a:r>
              <a:rPr lang="en-US" dirty="0" smtClean="0"/>
              <a:t> when both alleles can be observed in a phenotype.</a:t>
            </a: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ex. calico cats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Image result for codomina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44" y="2237737"/>
            <a:ext cx="4754562" cy="418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1836</TotalTime>
  <Words>475</Words>
  <Application>Microsoft Office PowerPoint</Application>
  <PresentationFormat>Widescreen</PresentationFormat>
  <Paragraphs>85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Corbel</vt:lpstr>
      <vt:lpstr>Wingdings</vt:lpstr>
      <vt:lpstr>Banded</vt:lpstr>
      <vt:lpstr>heredity</vt:lpstr>
      <vt:lpstr>A. What controls traits?</vt:lpstr>
      <vt:lpstr>A. What controls traits?</vt:lpstr>
      <vt:lpstr>A. What controls traits?</vt:lpstr>
      <vt:lpstr>b. Modeling inheritance</vt:lpstr>
      <vt:lpstr>b. Modeling inheritance</vt:lpstr>
      <vt:lpstr>b. Modeling inheritance</vt:lpstr>
      <vt:lpstr>C. Complex patterns of inheritance</vt:lpstr>
      <vt:lpstr>C. Complex patterns of inheritance</vt:lpstr>
      <vt:lpstr>C. Complex patterns of inheritance</vt:lpstr>
      <vt:lpstr>C. Complex patterns of inheritance</vt:lpstr>
      <vt:lpstr>Genetics have tons of possibilities</vt:lpstr>
      <vt:lpstr>d. Genes and the environment</vt:lpstr>
      <vt:lpstr>Nature vs. nurture</vt:lpstr>
      <vt:lpstr>Heredity Project</vt:lpstr>
      <vt:lpstr>Face shape</vt:lpstr>
      <vt:lpstr>Cleft chin</vt:lpstr>
      <vt:lpstr>Hair</vt:lpstr>
      <vt:lpstr>Widow’s peak</vt:lpstr>
      <vt:lpstr>Eye spacing</vt:lpstr>
      <vt:lpstr>Eye shape</vt:lpstr>
      <vt:lpstr>Eye size</vt:lpstr>
      <vt:lpstr>Eyelash length</vt:lpstr>
      <vt:lpstr>Lip shape</vt:lpstr>
      <vt:lpstr>Mouth size</vt:lpstr>
      <vt:lpstr>Freckles</vt:lpstr>
      <vt:lpstr>dimples</vt:lpstr>
      <vt:lpstr>earlobes</vt:lpstr>
      <vt:lpstr>Hair color</vt:lpstr>
      <vt:lpstr>Eye color</vt:lpstr>
      <vt:lpstr>skin color (polygenic inheritance)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 Chutkan</dc:creator>
  <cp:lastModifiedBy>Suni Chutkan</cp:lastModifiedBy>
  <cp:revision>15</cp:revision>
  <dcterms:created xsi:type="dcterms:W3CDTF">2017-05-09T13:04:15Z</dcterms:created>
  <dcterms:modified xsi:type="dcterms:W3CDTF">2017-05-10T19:41:06Z</dcterms:modified>
</cp:coreProperties>
</file>